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25"/>
  </p:notesMasterIdLst>
  <p:sldIdLst>
    <p:sldId id="256" r:id="rId2"/>
    <p:sldId id="257" r:id="rId3"/>
    <p:sldId id="258" r:id="rId4"/>
    <p:sldId id="279" r:id="rId5"/>
    <p:sldId id="259" r:id="rId6"/>
    <p:sldId id="260" r:id="rId7"/>
    <p:sldId id="261" r:id="rId8"/>
    <p:sldId id="263" r:id="rId9"/>
    <p:sldId id="264" r:id="rId10"/>
    <p:sldId id="262" r:id="rId11"/>
    <p:sldId id="265" r:id="rId12"/>
    <p:sldId id="275" r:id="rId13"/>
    <p:sldId id="266" r:id="rId14"/>
    <p:sldId id="267" r:id="rId15"/>
    <p:sldId id="268" r:id="rId16"/>
    <p:sldId id="269" r:id="rId17"/>
    <p:sldId id="272" r:id="rId18"/>
    <p:sldId id="273" r:id="rId19"/>
    <p:sldId id="274" r:id="rId20"/>
    <p:sldId id="270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09D3881-239A-4AF1-9941-F0C2E68E068A}">
          <p14:sldIdLst>
            <p14:sldId id="256"/>
          </p14:sldIdLst>
        </p14:section>
        <p14:section name="Раздел без заголовка" id="{F45E87E3-D11A-453C-9FE9-667C62B17ABA}">
          <p14:sldIdLst>
            <p14:sldId id="257"/>
            <p14:sldId id="258"/>
            <p14:sldId id="279"/>
            <p14:sldId id="259"/>
            <p14:sldId id="260"/>
            <p14:sldId id="261"/>
            <p14:sldId id="263"/>
            <p14:sldId id="264"/>
            <p14:sldId id="262"/>
            <p14:sldId id="265"/>
            <p14:sldId id="275"/>
            <p14:sldId id="266"/>
            <p14:sldId id="267"/>
            <p14:sldId id="268"/>
            <p14:sldId id="269"/>
            <p14:sldId id="272"/>
            <p14:sldId id="273"/>
            <p14:sldId id="274"/>
            <p14:sldId id="270"/>
            <p14:sldId id="276"/>
            <p14:sldId id="277"/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1815"/>
    <a:srgbClr val="0068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7" d="100"/>
          <a:sy n="57" d="100"/>
        </p:scale>
        <p:origin x="-2634" y="-13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7988B-FC74-4177-96D6-A2E000D6B666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555CA2-192E-49DA-82E1-67BE9FF9A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140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  <a:noFill/>
        </p:spPr>
        <p:txBody>
          <a:bodyPr anchor="b">
            <a:noAutofit/>
          </a:bodyPr>
          <a:lstStyle>
            <a:lvl1pPr algn="r">
              <a:defRPr sz="5400">
                <a:ln w="22225" cap="flat" cmpd="sng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8E9441A5-5F0C-4FFC-8C47-F3E9FC4CE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69" y="226903"/>
            <a:ext cx="1761690" cy="2143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36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064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8908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513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23036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219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0049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483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D2CE4D57-FF15-4E83-B436-D7EEF6896F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69" y="226903"/>
            <a:ext cx="1761690" cy="2143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72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931CC99-AA65-416C-988B-3B121099E0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69" y="226903"/>
            <a:ext cx="1761690" cy="2143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064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33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128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55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560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337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511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FFC000">
                <a:alpha val="85000"/>
              </a:srgbClr>
            </a:gs>
            <a:gs pos="100000">
              <a:srgbClr val="00682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4BA71-1AD1-49E5-9DB5-69095886D0C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F54FF44-7DE0-4E0F-964B-7F09F71542D6}" type="slidenum">
              <a:rPr lang="ru-RU" smtClean="0"/>
              <a:t>‹#›</a:t>
            </a:fld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656F240C-664E-4DD4-925F-92739646A4D2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69" y="226903"/>
            <a:ext cx="1761690" cy="2143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355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college.ru/resursy/v-pomoshch-studentu/55-zayavleniya/510-zayavleniya-svyazannye-s-akademicheskim-otpuskom.html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17C0D34-9D1E-4677-9C69-D4D8D9437F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2755" y="1612669"/>
            <a:ext cx="9788068" cy="1790490"/>
          </a:xfrm>
        </p:spPr>
        <p:txBody>
          <a:bodyPr/>
          <a:lstStyle/>
          <a:p>
            <a:pPr algn="ctr"/>
            <a:r>
              <a:rPr lang="ru-RU" sz="3600" b="1" dirty="0" smtClean="0">
                <a:ln w="22225" cap="flat" cmpd="sng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Порядок и основания предоставления академического отпуска обучающимся: правовые основы, опыт учреждения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227811" y="221240"/>
            <a:ext cx="92770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образования Белгородской области</a:t>
            </a:r>
          </a:p>
          <a:p>
            <a:pPr algn="ctr" eaLnBrk="1" hangingPunct="1"/>
            <a:r>
              <a:rPr lang="ru-RU" alt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ОГАПОУ «Алексеевский колледж»</a:t>
            </a: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6151418" y="4943740"/>
            <a:ext cx="5552903" cy="1643074"/>
          </a:xfrm>
          <a:prstGeom prst="roundRect">
            <a:avLst/>
          </a:prstGeom>
          <a:noFill/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Злобина Ирина Александровна,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заместитель директора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ОГАПОУ  «Алексеевский колледж»,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председатель РУМО заместителей директоров по учебной работе ПОО Белгородской области</a:t>
            </a: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099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579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6" t="16324" r="46818" b="8040"/>
          <a:stretch/>
        </p:blipFill>
        <p:spPr bwMode="auto">
          <a:xfrm>
            <a:off x="-1" y="0"/>
            <a:ext cx="621514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36" t="15515" r="32682" b="8040"/>
          <a:stretch/>
        </p:blipFill>
        <p:spPr bwMode="auto">
          <a:xfrm>
            <a:off x="6215149" y="0"/>
            <a:ext cx="597685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446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61309" y="299258"/>
            <a:ext cx="9193876" cy="9310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1D1815"/>
                </a:solidFill>
                <a:latin typeface="Times New Roman"/>
                <a:ea typeface="Times New Roman"/>
              </a:rPr>
              <a:t>2. Решение о предоставлении академического отпуска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61309" y="1596043"/>
            <a:ext cx="4596938" cy="187867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215" algn="just"/>
            <a:r>
              <a:rPr lang="ru-RU" sz="2400" dirty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по медицинским показаниям </a:t>
            </a:r>
            <a:r>
              <a:rPr lang="ru-RU" sz="2400" dirty="0" smtClean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и в </a:t>
            </a:r>
            <a:r>
              <a:rPr lang="ru-RU" sz="2400" dirty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связи с призывом на военную службу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68589" y="1596043"/>
            <a:ext cx="4596938" cy="257694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215" algn="just"/>
            <a:r>
              <a:rPr lang="ru-RU" sz="2400" dirty="0" smtClean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иных исключительных случаях, а также в случаях, когда обучающийся не может представить документы, подтверждающие основания предоставления академического отпуска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217462" y="1230284"/>
            <a:ext cx="484632" cy="36576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9008363" y="1230284"/>
            <a:ext cx="484632" cy="36576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3706506" y="3510742"/>
            <a:ext cx="484632" cy="1047403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9008363" y="4192385"/>
            <a:ext cx="484632" cy="36576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03396" y="4558146"/>
            <a:ext cx="4596938" cy="13937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215" algn="just"/>
            <a:r>
              <a:rPr lang="ru-RU" sz="2400" dirty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dirty="0" smtClean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иректор образовательной организации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94526" y="4558145"/>
            <a:ext cx="4596938" cy="13937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215" algn="just"/>
            <a:r>
              <a:rPr lang="ru-RU" sz="2400" dirty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пециально создаваемая в образовательной организации Комиссия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Выгнутая влево стрелка 12"/>
          <p:cNvSpPr/>
          <p:nvPr/>
        </p:nvSpPr>
        <p:spPr>
          <a:xfrm>
            <a:off x="5968814" y="5951914"/>
            <a:ext cx="731520" cy="764770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право стрелка 13"/>
          <p:cNvSpPr/>
          <p:nvPr/>
        </p:nvSpPr>
        <p:spPr>
          <a:xfrm>
            <a:off x="7194526" y="5935289"/>
            <a:ext cx="731520" cy="781395"/>
          </a:xfrm>
          <a:prstGeom prst="curvedLef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3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Состав, полномочия и порядок деятельности Комиссии</a:t>
            </a:r>
          </a:p>
          <a:p>
            <a:pPr lvl="0" algn="just"/>
            <a:endParaRPr lang="ru-RU" sz="2800" b="1" dirty="0" smtClean="0">
              <a:solidFill>
                <a:schemeClr val="tx1"/>
              </a:solidFill>
              <a:latin typeface="Times New Roman"/>
            </a:endParaRPr>
          </a:p>
          <a:p>
            <a:pPr lvl="0" algn="just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Состав Комиссии: </a:t>
            </a:r>
          </a:p>
          <a:p>
            <a:pPr lvl="0" algn="just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председатель комиссии – директор колледжа; </a:t>
            </a:r>
          </a:p>
          <a:p>
            <a:pPr lvl="0" algn="just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члены комиссии -  заместитель директора (по учебной работе), заместитель директора (по учебно-воспитательной работе), заместитель директора (по учебно-производственной работе), заведующий отделением, куратор группы, председатель Совета обучающихся.</a:t>
            </a:r>
          </a:p>
          <a:p>
            <a:pPr algn="just"/>
            <a:endParaRPr lang="ru-RU" b="1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Полномочия Комиссии: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принятие решения о предоставлении обучающемуся академического отпуска</a:t>
            </a:r>
            <a:r>
              <a:rPr lang="en-US" dirty="0" smtClean="0">
                <a:solidFill>
                  <a:schemeClr val="tx1"/>
                </a:solidFill>
                <a:latin typeface="Times New Roman"/>
                <a:ea typeface="Times New Roman"/>
              </a:rPr>
              <a:t>/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об отказе в предоставлении обучающемуся академического отпуска.</a:t>
            </a:r>
          </a:p>
          <a:p>
            <a:pPr algn="just"/>
            <a:endParaRPr lang="ru-RU" b="1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Порядок деятельности Комиссии: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утверждение состава Комиссии приказом директора;</a:t>
            </a:r>
          </a:p>
          <a:p>
            <a:pPr marL="285750" indent="-285750" algn="just">
              <a:buFontTx/>
              <a:buChar char="-"/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редварительная проверка документов заместителем директора по учебной работе;</a:t>
            </a:r>
          </a:p>
          <a:p>
            <a:pPr marL="285750" indent="-285750" algn="just">
              <a:buFontTx/>
              <a:buChar char="-"/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р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ассмотрение документов и принятие решения Комиссией;</a:t>
            </a:r>
          </a:p>
          <a:p>
            <a:pPr marL="285750" indent="-285750" algn="just">
              <a:buFontTx/>
              <a:buChar char="-"/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о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формление решения протоколом;</a:t>
            </a:r>
          </a:p>
          <a:p>
            <a:pPr marL="285750" indent="-285750" algn="just">
              <a:buFontTx/>
              <a:buChar char="-"/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и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здание приказа на основании протокола Комиссии;</a:t>
            </a:r>
          </a:p>
          <a:p>
            <a:pPr marL="285750" indent="-285750" algn="just">
              <a:buFontTx/>
              <a:buChar char="-"/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и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нформирование обучающегося о принятом решении.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36619" y="1346662"/>
            <a:ext cx="9617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42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64" t="18910" r="10818" b="10142"/>
          <a:stretch/>
        </p:blipFill>
        <p:spPr bwMode="auto">
          <a:xfrm>
            <a:off x="3092333" y="1"/>
            <a:ext cx="636754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49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81" t="20041" r="10819" b="6909"/>
          <a:stretch/>
        </p:blipFill>
        <p:spPr bwMode="auto">
          <a:xfrm>
            <a:off x="0" y="1"/>
            <a:ext cx="64008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45" t="27152" r="46819" b="15474"/>
          <a:stretch/>
        </p:blipFill>
        <p:spPr bwMode="auto">
          <a:xfrm>
            <a:off x="6400801" y="477982"/>
            <a:ext cx="5586152" cy="590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7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18" t="10665" r="26182" b="60603"/>
          <a:stretch/>
        </p:blipFill>
        <p:spPr bwMode="auto">
          <a:xfrm>
            <a:off x="2427317" y="1122217"/>
            <a:ext cx="8412480" cy="3142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" t="10182" r="-1273" b="76323"/>
          <a:stretch/>
        </p:blipFill>
        <p:spPr bwMode="auto">
          <a:xfrm>
            <a:off x="182880" y="4264428"/>
            <a:ext cx="12009120" cy="1388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550" y="5652654"/>
            <a:ext cx="9193876" cy="9310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НО !!! На сайте будет информация БЕЗ Ф.И.О. обучающегося, группы, основания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36619" y="191191"/>
            <a:ext cx="9193876" cy="9310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1D1815"/>
                </a:solidFill>
                <a:latin typeface="Times New Roman"/>
                <a:ea typeface="Times New Roman"/>
              </a:rPr>
              <a:t>3. Информирование обучающегося о предоставлении академического отпуска</a:t>
            </a:r>
          </a:p>
        </p:txBody>
      </p:sp>
    </p:spTree>
    <p:extLst>
      <p:ext uri="{BB962C8B-B14F-4D97-AF65-F5344CB8AC3E}">
        <p14:creationId xmlns:p14="http://schemas.microsoft.com/office/powerpoint/2010/main" val="152147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61309" y="299258"/>
            <a:ext cx="9193876" cy="9310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1D1815"/>
                </a:solidFill>
                <a:latin typeface="Times New Roman"/>
                <a:ea typeface="Times New Roman"/>
              </a:rPr>
              <a:t>4</a:t>
            </a:r>
            <a:r>
              <a:rPr lang="ru-RU" sz="2400" dirty="0" smtClean="0">
                <a:solidFill>
                  <a:srgbClr val="1D1815"/>
                </a:solidFill>
                <a:latin typeface="Times New Roman"/>
                <a:ea typeface="Times New Roman"/>
              </a:rPr>
              <a:t>. Завершение академического отпуска</a:t>
            </a:r>
            <a:r>
              <a:rPr lang="en-US" sz="2400" dirty="0" smtClean="0">
                <a:solidFill>
                  <a:srgbClr val="1D1815"/>
                </a:solidFill>
                <a:latin typeface="Times New Roman"/>
                <a:ea typeface="Times New Roman"/>
              </a:rPr>
              <a:t>/</a:t>
            </a:r>
            <a:r>
              <a:rPr lang="ru-RU" sz="2400" dirty="0" smtClean="0">
                <a:solidFill>
                  <a:srgbClr val="1D1815"/>
                </a:solidFill>
                <a:latin typeface="Times New Roman"/>
                <a:ea typeface="Times New Roman"/>
              </a:rPr>
              <a:t>досрочное завершение академического отпуска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09702" y="1449184"/>
            <a:ext cx="8046720" cy="51843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1D1815"/>
                </a:solidFill>
                <a:latin typeface="Times New Roman"/>
                <a:ea typeface="Times New Roman"/>
              </a:rPr>
              <a:t>1. Допуск к обучению по завершении отпуска на основании приказа директора.</a:t>
            </a:r>
          </a:p>
          <a:p>
            <a:pPr algn="ctr"/>
            <a:r>
              <a:rPr lang="ru-RU" sz="2400" dirty="0" smtClean="0">
                <a:solidFill>
                  <a:srgbClr val="1D1815"/>
                </a:solidFill>
                <a:latin typeface="Times New Roman"/>
                <a:ea typeface="Times New Roman"/>
              </a:rPr>
              <a:t>2. </a:t>
            </a:r>
            <a:r>
              <a:rPr lang="ru-RU" sz="2400" dirty="0">
                <a:solidFill>
                  <a:srgbClr val="1D1815"/>
                </a:solidFill>
                <a:latin typeface="Times New Roman"/>
                <a:ea typeface="Times New Roman"/>
              </a:rPr>
              <a:t>Допуск к обучению </a:t>
            </a:r>
            <a:r>
              <a:rPr lang="ru-RU" sz="2400" dirty="0" smtClean="0">
                <a:solidFill>
                  <a:srgbClr val="1D1815"/>
                </a:solidFill>
                <a:latin typeface="Times New Roman"/>
                <a:ea typeface="Times New Roman"/>
              </a:rPr>
              <a:t>при досрочном </a:t>
            </a:r>
            <a:r>
              <a:rPr lang="ru-RU" sz="2400" dirty="0">
                <a:solidFill>
                  <a:srgbClr val="1D1815"/>
                </a:solidFill>
                <a:latin typeface="Times New Roman"/>
                <a:ea typeface="Times New Roman"/>
              </a:rPr>
              <a:t>завершении отпуска на основании </a:t>
            </a:r>
            <a:r>
              <a:rPr lang="ru-RU" sz="2400" dirty="0" smtClean="0">
                <a:solidFill>
                  <a:srgbClr val="1D1815"/>
                </a:solidFill>
                <a:latin typeface="Times New Roman"/>
                <a:ea typeface="Times New Roman"/>
              </a:rPr>
              <a:t>заявления обучающегося и приказа директора.</a:t>
            </a:r>
          </a:p>
          <a:p>
            <a:pPr algn="ctr"/>
            <a:r>
              <a:rPr lang="ru-RU" sz="2400" dirty="0" smtClean="0">
                <a:solidFill>
                  <a:srgbClr val="1D1815"/>
                </a:solidFill>
                <a:latin typeface="Times New Roman"/>
                <a:ea typeface="Times New Roman"/>
              </a:rPr>
              <a:t>3. Продление академического отпуска на основании решения Комиссии (если обучающийся по независящим от него причинам не приступил к образовательному процессу).</a:t>
            </a:r>
          </a:p>
          <a:p>
            <a:pPr algn="ctr"/>
            <a:r>
              <a:rPr lang="ru-RU" sz="2400" dirty="0" smtClean="0">
                <a:solidFill>
                  <a:srgbClr val="1D1815"/>
                </a:solidFill>
                <a:latin typeface="Times New Roman"/>
                <a:ea typeface="Times New Roman"/>
              </a:rPr>
              <a:t>4. Предоставление очередного отпуска по заявлению обучающегося.</a:t>
            </a:r>
          </a:p>
          <a:p>
            <a:pPr algn="just"/>
            <a:r>
              <a:rPr lang="ru-RU" sz="24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!!! Академический отпуск может предоставляться неограниченное количество раз!!! Не более 12 месяцев (исключение – 2 года в случае прохождения ВС и по медицинским показаниям)</a:t>
            </a:r>
          </a:p>
        </p:txBody>
      </p:sp>
    </p:spTree>
    <p:extLst>
      <p:ext uri="{BB962C8B-B14F-4D97-AF65-F5344CB8AC3E}">
        <p14:creationId xmlns:p14="http://schemas.microsoft.com/office/powerpoint/2010/main" val="192834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6" t="17455" r="11001" b="8364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46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0" t="15191" r="11000" b="10627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756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6" t="15192" r="10910" b="804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143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77935" y="631768"/>
            <a:ext cx="8013469" cy="11637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1D1815"/>
                </a:solidFill>
                <a:latin typeface="Times New Roman"/>
                <a:ea typeface="Times New Roman"/>
              </a:rPr>
              <a:t>Федеральный закон </a:t>
            </a:r>
            <a:r>
              <a:rPr lang="ru-RU" sz="2400" dirty="0">
                <a:solidFill>
                  <a:srgbClr val="1D1815"/>
                </a:solidFill>
                <a:latin typeface="Times New Roman"/>
                <a:ea typeface="Times New Roman"/>
              </a:rPr>
              <a:t>от 29.12.2012 г. № 273-ФЗ «Об образовании в Российской Федерации»</a:t>
            </a:r>
            <a:endParaRPr lang="ru-RU" sz="2400" dirty="0">
              <a:solidFill>
                <a:srgbClr val="1D1815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80705" y="2213957"/>
            <a:ext cx="8010699" cy="11637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1D1815"/>
                </a:solidFill>
                <a:latin typeface="Times New Roman"/>
                <a:ea typeface="Times New Roman"/>
              </a:rPr>
              <a:t>Статья 34. Основные права обучающихся</a:t>
            </a:r>
          </a:p>
          <a:p>
            <a:pPr algn="ctr"/>
            <a:r>
              <a:rPr lang="ru-RU" sz="2400" dirty="0" smtClean="0">
                <a:solidFill>
                  <a:srgbClr val="1D1815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>
                <a:solidFill>
                  <a:srgbClr val="1D1815"/>
                </a:solidFill>
                <a:latin typeface="Times New Roman"/>
                <a:ea typeface="Times New Roman"/>
              </a:rPr>
              <a:t>и меры их социальной поддержки и стимулирования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9382" y="3796145"/>
            <a:ext cx="11704320" cy="275428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1D1815"/>
                </a:solidFill>
                <a:latin typeface="Times New Roman"/>
                <a:ea typeface="Times New Roman"/>
              </a:rPr>
              <a:t>академический отпуск </a:t>
            </a:r>
            <a:r>
              <a:rPr lang="ru-RU" sz="2000" dirty="0">
                <a:solidFill>
                  <a:srgbClr val="1D1815"/>
                </a:solidFill>
                <a:latin typeface="Times New Roman"/>
                <a:ea typeface="Times New Roman"/>
              </a:rPr>
              <a:t>в порядке и по основаниям, которые установлены федеральным органом исполнительной власти, осуществляющим функции по выработке и реализации государственной политики и нормативно-правовому регулированию в сфере высшего образования, по согласованию с федеральным органом исполнительной власти, осуществляющим функции по выработке и реализации государственной политики и нормативно-правовому регулированию в сфере общего образования, а также </a:t>
            </a:r>
            <a:r>
              <a:rPr lang="ru-RU" sz="2000" b="1" dirty="0">
                <a:solidFill>
                  <a:srgbClr val="1D1815"/>
                </a:solidFill>
                <a:latin typeface="Times New Roman"/>
                <a:ea typeface="Times New Roman"/>
              </a:rPr>
              <a:t>отпуск по беременности и родам, отпуск по уходу за ребенком до достижения им возраста трех лет</a:t>
            </a:r>
            <a:r>
              <a:rPr lang="ru-RU" sz="2000" dirty="0">
                <a:solidFill>
                  <a:srgbClr val="1D1815"/>
                </a:solidFill>
                <a:latin typeface="Times New Roman"/>
                <a:ea typeface="Times New Roman"/>
              </a:rPr>
              <a:t> в порядке, установленном федеральными законами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5701422" y="1795550"/>
            <a:ext cx="484632" cy="418407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5784411" y="3377739"/>
            <a:ext cx="484632" cy="418407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88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61309" y="1612669"/>
            <a:ext cx="9193876" cy="9310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1D1815"/>
                </a:solidFill>
                <a:latin typeface="Times New Roman"/>
                <a:ea typeface="Times New Roman"/>
              </a:rPr>
              <a:t>5. Установление приказом директора сроков ликвидации академических задолженностей (при необходимости).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61309" y="3577243"/>
            <a:ext cx="9193876" cy="9310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1D1815"/>
                </a:solidFill>
                <a:latin typeface="Times New Roman"/>
                <a:ea typeface="Times New Roman"/>
              </a:rPr>
              <a:t>6</a:t>
            </a:r>
            <a:r>
              <a:rPr lang="ru-RU" sz="2800" dirty="0" smtClean="0">
                <a:solidFill>
                  <a:srgbClr val="1D1815"/>
                </a:solidFill>
                <a:latin typeface="Times New Roman"/>
                <a:ea typeface="Times New Roman"/>
              </a:rPr>
              <a:t>. При не ликвидации академических задолженностей с Комиссией отчисление из образовательной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311282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54" t="14546" r="38728" b="18384"/>
          <a:stretch/>
        </p:blipFill>
        <p:spPr bwMode="auto">
          <a:xfrm>
            <a:off x="2748741" y="0"/>
            <a:ext cx="453874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6" t="19396" r="34546" b="10786"/>
          <a:stretch/>
        </p:blipFill>
        <p:spPr bwMode="auto">
          <a:xfrm>
            <a:off x="7287490" y="0"/>
            <a:ext cx="4904510" cy="6899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519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36" t="10182" r="25909" b="2711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308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90" t="15192" r="53455" b="5939"/>
          <a:stretch/>
        </p:blipFill>
        <p:spPr bwMode="auto">
          <a:xfrm>
            <a:off x="2354784" y="315885"/>
            <a:ext cx="5259674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196348" y="2685012"/>
            <a:ext cx="3108960" cy="9310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1D1815"/>
                </a:solidFill>
                <a:latin typeface="Times New Roman"/>
                <a:ea typeface="Times New Roman"/>
              </a:rPr>
              <a:t>8 (4722) 73-24-45</a:t>
            </a:r>
          </a:p>
        </p:txBody>
      </p:sp>
    </p:spTree>
    <p:extLst>
      <p:ext uri="{BB962C8B-B14F-4D97-AF65-F5344CB8AC3E}">
        <p14:creationId xmlns:p14="http://schemas.microsoft.com/office/powerpoint/2010/main" val="325811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77936" y="631768"/>
            <a:ext cx="4006734" cy="11637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1D1815"/>
                </a:solidFill>
                <a:latin typeface="Times New Roman"/>
                <a:ea typeface="Times New Roman"/>
              </a:rPr>
              <a:t>академический отпуск </a:t>
            </a:r>
            <a:endParaRPr lang="ru-RU" sz="2400" dirty="0">
              <a:solidFill>
                <a:srgbClr val="1D1815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85216" y="648394"/>
            <a:ext cx="4006734" cy="11637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1D1815"/>
                </a:solidFill>
                <a:latin typeface="Times New Roman"/>
                <a:ea typeface="Times New Roman"/>
              </a:rPr>
              <a:t>отпуск по беременности и родам, отпуск по уходу за ребенком до достижения им возраста трех лет</a:t>
            </a:r>
            <a:r>
              <a:rPr lang="ru-RU" sz="2000" dirty="0">
                <a:solidFill>
                  <a:srgbClr val="1D1815"/>
                </a:solidFill>
                <a:latin typeface="Times New Roman"/>
                <a:ea typeface="Times New Roman"/>
              </a:rPr>
              <a:t> </a:t>
            </a:r>
            <a:endParaRPr lang="ru-RU" sz="2400" dirty="0">
              <a:solidFill>
                <a:srgbClr val="1D1815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2392957" y="1812176"/>
            <a:ext cx="484632" cy="1130529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10456302" y="1812176"/>
            <a:ext cx="484632" cy="1130529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30530" y="2942704"/>
            <a:ext cx="5054139" cy="370747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rgbClr val="1D1815"/>
                </a:solidFill>
                <a:latin typeface="Times New Roman"/>
                <a:ea typeface="Times New Roman"/>
              </a:rPr>
              <a:t>- </a:t>
            </a:r>
            <a:r>
              <a:rPr lang="ru-RU" dirty="0" smtClean="0">
                <a:solidFill>
                  <a:srgbClr val="1D1815"/>
                </a:solidFill>
                <a:latin typeface="Times New Roman"/>
                <a:ea typeface="Times New Roman"/>
              </a:rPr>
              <a:t>Федеральный закон </a:t>
            </a:r>
            <a:r>
              <a:rPr lang="ru-RU" dirty="0">
                <a:solidFill>
                  <a:srgbClr val="1D1815"/>
                </a:solidFill>
                <a:latin typeface="Times New Roman"/>
                <a:ea typeface="Times New Roman"/>
              </a:rPr>
              <a:t>от 29.12.2012 г. № 273-ФЗ «Об образовании в Российской Федерации»; </a:t>
            </a:r>
          </a:p>
          <a:p>
            <a:pPr algn="just"/>
            <a:r>
              <a:rPr lang="ru-RU" dirty="0" smtClean="0">
                <a:solidFill>
                  <a:srgbClr val="1D1815"/>
                </a:solidFill>
                <a:latin typeface="Times New Roman"/>
                <a:ea typeface="Times New Roman"/>
              </a:rPr>
              <a:t>- Федеральный закон </a:t>
            </a:r>
            <a:r>
              <a:rPr lang="ru-RU" dirty="0">
                <a:solidFill>
                  <a:srgbClr val="1D1815"/>
                </a:solidFill>
                <a:latin typeface="Times New Roman"/>
                <a:ea typeface="Times New Roman"/>
              </a:rPr>
              <a:t>от 28.03.1998 г. № 53-ФЗ «О воинской обязанности и военной службе»;</a:t>
            </a:r>
          </a:p>
          <a:p>
            <a:pPr algn="just"/>
            <a:r>
              <a:rPr lang="ru-RU" dirty="0" smtClean="0">
                <a:solidFill>
                  <a:srgbClr val="1D1815"/>
                </a:solidFill>
                <a:latin typeface="Times New Roman"/>
                <a:ea typeface="Times New Roman"/>
              </a:rPr>
              <a:t>- Приказ </a:t>
            </a:r>
            <a:r>
              <a:rPr lang="ru-RU" dirty="0">
                <a:solidFill>
                  <a:srgbClr val="1D1815"/>
                </a:solidFill>
                <a:latin typeface="Times New Roman"/>
                <a:ea typeface="Times New Roman"/>
              </a:rPr>
              <a:t>Министерства науки и высшего образования РФ от 04.04.2025 г. № 303 «Об утверждении Порядка и оснований предоставления академического отпуска обучающимся»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232072" y="2942705"/>
            <a:ext cx="4657761" cy="37074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Tx/>
              <a:buChar char="-"/>
            </a:pPr>
            <a:r>
              <a:rPr lang="ru-RU" dirty="0" smtClean="0">
                <a:solidFill>
                  <a:srgbClr val="1D1815"/>
                </a:solidFill>
                <a:latin typeface="Times New Roman"/>
                <a:ea typeface="Times New Roman"/>
              </a:rPr>
              <a:t>Федеральный закон </a:t>
            </a:r>
            <a:r>
              <a:rPr lang="ru-RU" dirty="0">
                <a:solidFill>
                  <a:srgbClr val="1D1815"/>
                </a:solidFill>
                <a:latin typeface="Times New Roman"/>
                <a:ea typeface="Times New Roman"/>
              </a:rPr>
              <a:t>от 29.12.2012 года № 273-ФЗ «Об образовании в Российской </a:t>
            </a:r>
            <a:r>
              <a:rPr lang="ru-RU" dirty="0" smtClean="0">
                <a:solidFill>
                  <a:srgbClr val="1D1815"/>
                </a:solidFill>
                <a:latin typeface="Times New Roman"/>
                <a:ea typeface="Times New Roman"/>
              </a:rPr>
              <a:t>Федерации»;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>
                <a:solidFill>
                  <a:srgbClr val="1D1815"/>
                </a:solidFill>
                <a:latin typeface="Times New Roman"/>
                <a:ea typeface="Times New Roman"/>
              </a:rPr>
              <a:t>Трудовой кодекс </a:t>
            </a:r>
            <a:r>
              <a:rPr lang="ru-RU" dirty="0">
                <a:solidFill>
                  <a:srgbClr val="1D1815"/>
                </a:solidFill>
                <a:latin typeface="Times New Roman"/>
                <a:ea typeface="Times New Roman"/>
              </a:rPr>
              <a:t>Российской Федерации от 30.12.2001 года № </a:t>
            </a:r>
            <a:r>
              <a:rPr lang="ru-RU" dirty="0" smtClean="0">
                <a:solidFill>
                  <a:srgbClr val="1D1815"/>
                </a:solidFill>
                <a:latin typeface="Times New Roman"/>
                <a:ea typeface="Times New Roman"/>
              </a:rPr>
              <a:t>197-ФЗ;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>
                <a:solidFill>
                  <a:srgbClr val="1D1815"/>
                </a:solidFill>
                <a:latin typeface="Times New Roman"/>
                <a:ea typeface="Times New Roman"/>
              </a:rPr>
              <a:t>Федеральный закон </a:t>
            </a:r>
            <a:r>
              <a:rPr lang="ru-RU" dirty="0">
                <a:solidFill>
                  <a:srgbClr val="1D1815"/>
                </a:solidFill>
                <a:latin typeface="Times New Roman"/>
                <a:ea typeface="Times New Roman"/>
              </a:rPr>
              <a:t>от 19.05.1995 года № 81-ФЗ «О государственных пособиях гражданам, имеющим детей</a:t>
            </a:r>
            <a:r>
              <a:rPr lang="ru-RU" dirty="0" smtClean="0">
                <a:solidFill>
                  <a:srgbClr val="1D1815"/>
                </a:solidFill>
                <a:latin typeface="Times New Roman"/>
                <a:ea typeface="Times New Roman"/>
              </a:rPr>
              <a:t>»;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>
                <a:solidFill>
                  <a:srgbClr val="1D1815"/>
                </a:solidFill>
                <a:latin typeface="Times New Roman"/>
                <a:ea typeface="Times New Roman"/>
              </a:rPr>
              <a:t>Приказ </a:t>
            </a:r>
            <a:r>
              <a:rPr lang="ru-RU" dirty="0">
                <a:solidFill>
                  <a:srgbClr val="1D1815"/>
                </a:solidFill>
                <a:latin typeface="Times New Roman"/>
                <a:ea typeface="Times New Roman"/>
              </a:rPr>
              <a:t>Минтруда России от 29.09.2020 года № 668н «Об утверждении Порядка и условий назначения и выплаты государственных пособий гражданам, имеющим детей»</a:t>
            </a:r>
            <a:endParaRPr lang="ru-RU" sz="2000" dirty="0">
              <a:solidFill>
                <a:srgbClr val="1D18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87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45" t="14707" r="33333" b="7071"/>
          <a:stretch/>
        </p:blipFill>
        <p:spPr bwMode="auto">
          <a:xfrm>
            <a:off x="5437511" y="565265"/>
            <a:ext cx="4925689" cy="593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86691" y="2792459"/>
            <a:ext cx="396794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http://www.alcollege.ru/files/documents/polojenie/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Положение%20о%20порядке%20предоставления%20академического%20отпуска.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pdf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87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61309" y="299258"/>
            <a:ext cx="8013469" cy="14796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1D1815"/>
                </a:solidFill>
                <a:latin typeface="Times New Roman"/>
                <a:ea typeface="Times New Roman"/>
              </a:rPr>
              <a:t>Основания предоставления академического отпуска –</a:t>
            </a:r>
          </a:p>
          <a:p>
            <a:pPr algn="ctr"/>
            <a:r>
              <a:rPr lang="ru-RU" sz="2400" b="1" dirty="0" smtClean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временная невозможность </a:t>
            </a:r>
            <a:r>
              <a:rPr lang="ru-RU" sz="2400" b="1" dirty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освоения </a:t>
            </a:r>
            <a:r>
              <a:rPr lang="ru-RU" sz="2400" b="1" dirty="0" smtClean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обучающимся </a:t>
            </a:r>
            <a:r>
              <a:rPr lang="ru-RU" sz="2400" b="1" dirty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образовательной программы среднего профессионального образования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8641" y="2424546"/>
            <a:ext cx="11238806" cy="418684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0215" algn="just"/>
            <a:r>
              <a:rPr lang="ru-RU" sz="2400" dirty="0" smtClean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1. по </a:t>
            </a:r>
            <a:r>
              <a:rPr lang="ru-RU" sz="2400" dirty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медицинским показаниям (по состоянию здоровья);</a:t>
            </a:r>
          </a:p>
          <a:p>
            <a:pPr indent="450215" algn="just"/>
            <a:r>
              <a:rPr lang="ru-RU" sz="2400" dirty="0" smtClean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2. в </a:t>
            </a:r>
            <a:r>
              <a:rPr lang="ru-RU" sz="2400" dirty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связи с призывом на военную службу:</a:t>
            </a:r>
          </a:p>
          <a:p>
            <a:pPr indent="450215" algn="just"/>
            <a:r>
              <a:rPr lang="ru-RU" sz="2400" dirty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1) призыв на срочную военную службу в Вооруженные Силы Российской Федерации;</a:t>
            </a:r>
          </a:p>
          <a:p>
            <a:pPr indent="450215" algn="just"/>
            <a:r>
              <a:rPr lang="ru-RU" sz="2400" dirty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400" dirty="0" smtClean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заключение </a:t>
            </a:r>
            <a:r>
              <a:rPr lang="ru-RU" sz="2400" dirty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контракта о прохождении военной службы;</a:t>
            </a:r>
          </a:p>
          <a:p>
            <a:pPr indent="450215" algn="just"/>
            <a:r>
              <a:rPr lang="ru-RU" sz="2400" dirty="0" smtClean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. в иных исключительных случаях, не позволяющих осваивать образовательную программу (в том числе в связи со стихийными бедствиями; по семейным обстоятельствам: в связи с необходимостью ухода за тяжелобольным близким родственником и др.).</a:t>
            </a:r>
            <a:endParaRPr lang="ru-RU" sz="2400" dirty="0">
              <a:solidFill>
                <a:srgbClr val="1D1815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5716663" y="1795551"/>
            <a:ext cx="484632" cy="628996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86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61309" y="299258"/>
            <a:ext cx="8013469" cy="9310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1D1815"/>
                </a:solidFill>
                <a:latin typeface="Times New Roman"/>
                <a:ea typeface="Times New Roman"/>
              </a:rPr>
              <a:t>Порядок предоставления академического отпуска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8640" y="2460567"/>
            <a:ext cx="11238806" cy="30923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AutoNum type="arabicPeriod"/>
            </a:pPr>
            <a:r>
              <a:rPr lang="ru-RU" sz="2400" dirty="0" smtClean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Подача заявления и документов, подтверждающих основание предоставления академического отпуска (при наличии), в образовательную организацию:</a:t>
            </a:r>
          </a:p>
          <a:p>
            <a:pPr algn="just"/>
            <a:r>
              <a:rPr lang="ru-RU" sz="2400" dirty="0" smtClean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-лично обучающимся;</a:t>
            </a:r>
          </a:p>
          <a:p>
            <a:pPr algn="just"/>
            <a:r>
              <a:rPr lang="ru-RU" sz="2400" dirty="0" smtClean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 - законным представителем обучающегося;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solidFill>
                  <a:srgbClr val="1D1815"/>
                </a:solidFill>
                <a:effectLst/>
                <a:latin typeface="Times New Roman" pitchFamily="18" charset="0"/>
                <a:cs typeface="Times New Roman" pitchFamily="18" charset="0"/>
              </a:rPr>
              <a:t>лицом по доверенности;</a:t>
            </a:r>
          </a:p>
          <a:p>
            <a:pPr marL="342900" indent="-342900" algn="just">
              <a:buFontTx/>
              <a:buChar char="-"/>
            </a:pPr>
            <a:r>
              <a:rPr lang="ru-RU" sz="2400" dirty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400" dirty="0" smtClean="0">
                <a:solidFill>
                  <a:srgbClr val="1D1815"/>
                </a:solidFill>
                <a:latin typeface="Times New Roman" pitchFamily="18" charset="0"/>
                <a:cs typeface="Times New Roman" pitchFamily="18" charset="0"/>
              </a:rPr>
              <a:t>ерез операторов почтовой связи общего пользования заказным почтовым отправлением с уведомлением о вручении</a:t>
            </a:r>
            <a:endParaRPr lang="ru-RU" sz="2400" dirty="0">
              <a:solidFill>
                <a:srgbClr val="1D1815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5680918" y="1230284"/>
            <a:ext cx="484632" cy="1230283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5833318" y="5552902"/>
            <a:ext cx="484632" cy="1230283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05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4" t="8565" r="26182" b="23556"/>
          <a:stretch/>
        </p:blipFill>
        <p:spPr bwMode="auto">
          <a:xfrm>
            <a:off x="3696393" y="0"/>
            <a:ext cx="849560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99505" y="2310938"/>
            <a:ext cx="3147754" cy="375735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en-US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www.alcollege.ru/resursy/v-pomoshch-studentu/55-zayavleniya/510-zayavleniya-svyazannye-s-akademicheskim-otpuskom.html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08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5" t="14706" r="46819" b="5778"/>
          <a:stretch/>
        </p:blipFill>
        <p:spPr bwMode="auto">
          <a:xfrm>
            <a:off x="0" y="0"/>
            <a:ext cx="651717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79" t="14727" r="32242" b="4141"/>
          <a:stretch/>
        </p:blipFill>
        <p:spPr bwMode="auto">
          <a:xfrm>
            <a:off x="6018415" y="1"/>
            <a:ext cx="617358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202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5" t="16162" r="46455" b="5455"/>
          <a:stretch/>
        </p:blipFill>
        <p:spPr bwMode="auto">
          <a:xfrm>
            <a:off x="0" y="0"/>
            <a:ext cx="615141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3" t="15353" r="33615" b="9819"/>
          <a:stretch/>
        </p:blipFill>
        <p:spPr bwMode="auto">
          <a:xfrm>
            <a:off x="6151418" y="0"/>
            <a:ext cx="604058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525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2051</TotalTime>
  <Words>758</Words>
  <Application>Microsoft Office PowerPoint</Application>
  <PresentationFormat>Произвольный</PresentationFormat>
  <Paragraphs>67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Аспект</vt:lpstr>
      <vt:lpstr>Порядок и основания предоставления академического отпуска обучающимся: правовые основы, опыт учреждения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harkee</dc:creator>
  <cp:lastModifiedBy>Ирина Александровна Злобина</cp:lastModifiedBy>
  <cp:revision>160</cp:revision>
  <dcterms:created xsi:type="dcterms:W3CDTF">2018-06-28T07:03:43Z</dcterms:created>
  <dcterms:modified xsi:type="dcterms:W3CDTF">2025-11-05T12:07:22Z</dcterms:modified>
</cp:coreProperties>
</file>